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65" r:id="rId2"/>
    <p:sldId id="269" r:id="rId3"/>
    <p:sldId id="353" r:id="rId4"/>
    <p:sldId id="342" r:id="rId5"/>
    <p:sldId id="270" r:id="rId6"/>
    <p:sldId id="309" r:id="rId7"/>
    <p:sldId id="321" r:id="rId8"/>
    <p:sldId id="343" r:id="rId9"/>
    <p:sldId id="345" r:id="rId10"/>
    <p:sldId id="373" r:id="rId11"/>
    <p:sldId id="361" r:id="rId12"/>
    <p:sldId id="394" r:id="rId13"/>
    <p:sldId id="391" r:id="rId14"/>
    <p:sldId id="374" r:id="rId15"/>
    <p:sldId id="375" r:id="rId16"/>
    <p:sldId id="379" r:id="rId17"/>
    <p:sldId id="377" r:id="rId18"/>
    <p:sldId id="381" r:id="rId19"/>
    <p:sldId id="409" r:id="rId20"/>
    <p:sldId id="410" r:id="rId21"/>
    <p:sldId id="411" r:id="rId22"/>
    <p:sldId id="383" r:id="rId23"/>
    <p:sldId id="382" r:id="rId24"/>
    <p:sldId id="392" r:id="rId25"/>
    <p:sldId id="380" r:id="rId26"/>
    <p:sldId id="384" r:id="rId27"/>
    <p:sldId id="412" r:id="rId28"/>
    <p:sldId id="385" r:id="rId29"/>
    <p:sldId id="390" r:id="rId30"/>
    <p:sldId id="417" r:id="rId31"/>
    <p:sldId id="397" r:id="rId32"/>
    <p:sldId id="386" r:id="rId33"/>
    <p:sldId id="413" r:id="rId34"/>
    <p:sldId id="395" r:id="rId35"/>
    <p:sldId id="376" r:id="rId36"/>
    <p:sldId id="404" r:id="rId37"/>
    <p:sldId id="387" r:id="rId38"/>
    <p:sldId id="388" r:id="rId39"/>
    <p:sldId id="389" r:id="rId40"/>
    <p:sldId id="396" r:id="rId41"/>
    <p:sldId id="354" r:id="rId42"/>
    <p:sldId id="398" r:id="rId43"/>
    <p:sldId id="399" r:id="rId44"/>
    <p:sldId id="400" r:id="rId45"/>
    <p:sldId id="405" r:id="rId46"/>
    <p:sldId id="402" r:id="rId47"/>
    <p:sldId id="415" r:id="rId48"/>
    <p:sldId id="414" r:id="rId49"/>
    <p:sldId id="416" r:id="rId50"/>
    <p:sldId id="401" r:id="rId51"/>
    <p:sldId id="403" r:id="rId52"/>
    <p:sldId id="406" r:id="rId53"/>
    <p:sldId id="407" r:id="rId54"/>
    <p:sldId id="408" r:id="rId55"/>
    <p:sldId id="393" r:id="rId56"/>
    <p:sldId id="418" r:id="rId57"/>
    <p:sldId id="372" r:id="rId58"/>
    <p:sldId id="378" r:id="rId59"/>
    <p:sldId id="362" r:id="rId60"/>
    <p:sldId id="330" r:id="rId61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202E"/>
    <a:srgbClr val="000000"/>
    <a:srgbClr val="660000"/>
    <a:srgbClr val="0F1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600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26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A72412D1-2721-1A46-901F-6F2FECF0FD19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B6FCD5FF-472A-C34A-B108-EF2CE97F9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77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69B1D6B7-7415-434D-A495-0612BD00B14A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FFE54900-6054-A547-9989-C0C542FB2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30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E54900-6054-A547-9989-C0C542FB24A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6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35200"/>
            <a:ext cx="9144000" cy="1522413"/>
          </a:xfrm>
          <a:prstGeom prst="rect">
            <a:avLst/>
          </a:prstGeom>
          <a:solidFill>
            <a:srgbClr val="D0202E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04313" y="16398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3988" y="2235200"/>
            <a:ext cx="100012" cy="1522413"/>
          </a:xfrm>
          <a:prstGeom prst="rect">
            <a:avLst/>
          </a:prstGeom>
          <a:solidFill>
            <a:schemeClr val="tx2">
              <a:alpha val="48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999038"/>
            <a:ext cx="9144000" cy="144462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7" descr="StJohns_H_CMYK_mott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82613"/>
            <a:ext cx="35845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816" y="3299227"/>
            <a:ext cx="4756666" cy="3097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0F1B29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06819" y="2361884"/>
            <a:ext cx="4843433" cy="88650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7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3988" y="0"/>
            <a:ext cx="100012" cy="5143500"/>
          </a:xfrm>
          <a:prstGeom prst="rect">
            <a:avLst/>
          </a:prstGeom>
          <a:solidFill>
            <a:srgbClr val="0F1B29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D0202E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St. John's_Hor_PMS296.W_Out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84138"/>
            <a:ext cx="14271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37125"/>
            <a:ext cx="9144000" cy="206375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16675" y="4937125"/>
            <a:ext cx="2471738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9ABFC69D-6069-BA4D-8C93-624CBF8F0E65}" type="slidenum">
              <a:rPr lang="en-US" sz="1200" smtClean="0">
                <a:solidFill>
                  <a:srgbClr val="D0202E"/>
                </a:solidFill>
              </a:rPr>
              <a:pPr algn="r" eaLnBrk="1" hangingPunct="1">
                <a:defRPr/>
              </a:pPr>
              <a:t>‹#›</a:t>
            </a:fld>
            <a:endParaRPr lang="en-US" sz="1200">
              <a:solidFill>
                <a:srgbClr val="D0202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311" y="1648501"/>
            <a:ext cx="7585403" cy="311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79299" y="1070915"/>
            <a:ext cx="7585402" cy="45590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0" i="0" cap="none" baseline="0">
                <a:solidFill>
                  <a:srgbClr val="D0202E"/>
                </a:solidFill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D0202E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937125"/>
            <a:ext cx="9144000" cy="206375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4" descr="St. John's_Hor_PMS296.W_Out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84138"/>
            <a:ext cx="14271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16675" y="4937125"/>
            <a:ext cx="2471738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CBE24152-F9C0-F648-A40E-9BD73EF58AE3}" type="slidenum">
              <a:rPr lang="en-US" sz="1200" smtClean="0">
                <a:solidFill>
                  <a:srgbClr val="D0202E"/>
                </a:solidFill>
              </a:rPr>
              <a:pPr algn="r" eaLnBrk="1" hangingPunct="1">
                <a:defRPr/>
              </a:pPr>
              <a:t>‹#›</a:t>
            </a:fld>
            <a:endParaRPr lang="en-US" sz="1200">
              <a:solidFill>
                <a:srgbClr val="D0202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79299" y="1070915"/>
            <a:ext cx="7585402" cy="45590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 b="0" i="0" cap="none" baseline="0">
                <a:solidFill>
                  <a:srgbClr val="D0202E"/>
                </a:solidFill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779299" y="1648500"/>
            <a:ext cx="7585402" cy="2725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292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D0202E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3" descr="St. John's_Hor_PMS296.W_Out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84138"/>
            <a:ext cx="14271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937125"/>
            <a:ext cx="9144000" cy="206375"/>
          </a:xfrm>
          <a:prstGeom prst="rect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16675" y="4937125"/>
            <a:ext cx="2471738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fld id="{D32DBDCB-414B-6741-A962-6F77F2971209}" type="slidenum">
              <a:rPr lang="en-US" sz="1200" smtClean="0">
                <a:solidFill>
                  <a:srgbClr val="D0202E"/>
                </a:solidFill>
              </a:rPr>
              <a:pPr algn="r" eaLnBrk="1" hangingPunct="1">
                <a:defRPr/>
              </a:pPr>
              <a:t>‹#›</a:t>
            </a:fld>
            <a:endParaRPr lang="en-US" sz="1200">
              <a:solidFill>
                <a:srgbClr val="D0202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19729"/>
            <a:ext cx="5486400" cy="27259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79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43988" y="0"/>
            <a:ext cx="100012" cy="5143500"/>
          </a:xfrm>
          <a:prstGeom prst="rect">
            <a:avLst/>
          </a:prstGeom>
          <a:solidFill>
            <a:srgbClr val="0F1B29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</p:sldLayoutIdLst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mdragos.github.io/WiCyS-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uilookup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i.linksys.com/WRT54G/v8/8.00.0/basic.ht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dragosd@stjohn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chmeels@stjohns.edu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ubtitle 1"/>
          <p:cNvSpPr>
            <a:spLocks noGrp="1"/>
          </p:cNvSpPr>
          <p:nvPr>
            <p:ph type="subTitle" idx="1"/>
          </p:nvPr>
        </p:nvSpPr>
        <p:spPr bwMode="auto">
          <a:xfrm>
            <a:off x="857250" y="3847726"/>
            <a:ext cx="7392976" cy="82768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800" dirty="0"/>
              <a:t>Authors: </a:t>
            </a:r>
            <a:r>
              <a:rPr lang="en-US" sz="1800" b="1" dirty="0"/>
              <a:t>Denise M. Dragos</a:t>
            </a:r>
            <a:r>
              <a:rPr lang="en-US" sz="1800" dirty="0"/>
              <a:t> &amp; </a:t>
            </a:r>
            <a:r>
              <a:rPr lang="en-US" sz="1800" b="1" dirty="0"/>
              <a:t>Suzanna E. Schmeelk</a:t>
            </a:r>
          </a:p>
          <a:p>
            <a:r>
              <a:rPr lang="en-US" sz="1800" dirty="0"/>
              <a:t>Affiliation: </a:t>
            </a:r>
            <a:r>
              <a:rPr lang="en-US" sz="1800" b="1" dirty="0"/>
              <a:t>St. John’s University</a:t>
            </a:r>
            <a:r>
              <a:rPr lang="en-US" sz="1800" dirty="0"/>
              <a:t> – Queens, New York (United States)</a:t>
            </a:r>
          </a:p>
          <a:p>
            <a:r>
              <a:rPr lang="en-US" sz="1800" dirty="0"/>
              <a:t>Session: Workshop 2:30pm – 4:30pm on </a:t>
            </a:r>
            <a:r>
              <a:rPr lang="en-US" sz="1800" b="1" dirty="0"/>
              <a:t>March 18, 2023</a:t>
            </a:r>
          </a:p>
        </p:txBody>
      </p:sp>
      <p:sp>
        <p:nvSpPr>
          <p:cNvPr id="8194" name="Title 2"/>
          <p:cNvSpPr>
            <a:spLocks noGrp="1"/>
          </p:cNvSpPr>
          <p:nvPr>
            <p:ph type="title"/>
          </p:nvPr>
        </p:nvSpPr>
        <p:spPr bwMode="auto">
          <a:xfrm>
            <a:off x="820738" y="2387600"/>
            <a:ext cx="8032750" cy="11017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000" b="1" i="1" dirty="0"/>
              <a:t> Forensics Workshop: Learn Foundational Crime-Solving Skills and How They Have Solved Cases of Injustices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9CD9C-953F-772C-C45D-9A1F43C6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38" y="216747"/>
            <a:ext cx="4037604" cy="1887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574158" y="1430338"/>
            <a:ext cx="8060388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registers, cache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routing table, </a:t>
            </a:r>
            <a:r>
              <a:rPr lang="en-US" sz="2000" dirty="0" err="1"/>
              <a:t>arp</a:t>
            </a:r>
            <a:r>
              <a:rPr lang="en-US" sz="2000" dirty="0"/>
              <a:t> cache, process table, kernel statistics, memory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temporary file systems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disk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remote logging and monitoring data that is relevant to the system in question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physical configuration, network topology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archival media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233917" y="738188"/>
            <a:ext cx="8400630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500" b="1" dirty="0"/>
              <a:t>Digital Evidence- Order of Volatility (RFC 3227, 2002)</a:t>
            </a:r>
          </a:p>
        </p:txBody>
      </p:sp>
    </p:spTree>
    <p:extLst>
      <p:ext uri="{BB962C8B-B14F-4D97-AF65-F5344CB8AC3E}">
        <p14:creationId xmlns:p14="http://schemas.microsoft.com/office/powerpoint/2010/main" val="11505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66546"/>
            <a:ext cx="7855082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Fourth Amendment to the U.S. Constitution protects everyone’s right to be secure from search and seizure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Federal Rules of Evidence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Jurisdictional Issues – Federal vs. State vs. Local vs International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Authority to Search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Consent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Search Warrant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Court Order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Subpoena</a:t>
            </a:r>
            <a:endParaRPr lang="en-US" sz="2000" dirty="0"/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Exigent Circumstances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Public Sector vs. Private Sector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0274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Legal Aspects of Digital Forensics</a:t>
            </a:r>
          </a:p>
        </p:txBody>
      </p:sp>
    </p:spTree>
    <p:extLst>
      <p:ext uri="{BB962C8B-B14F-4D97-AF65-F5344CB8AC3E}">
        <p14:creationId xmlns:p14="http://schemas.microsoft.com/office/powerpoint/2010/main" val="219129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Grave Mysteries – Death on the Highway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F6034-3C19-772B-77CC-761C2ACE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59" y="1366962"/>
            <a:ext cx="4540682" cy="34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ndy">
            <a:hlinkClick r:id="" action="ppaction://media"/>
            <a:extLst>
              <a:ext uri="{FF2B5EF4-FFF2-40B4-BE49-F238E27FC236}">
                <a16:creationId xmlns:a16="http://schemas.microsoft.com/office/drawing/2014/main" id="{2CA96792-9E7E-3D0F-2804-0BE991A3D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6" y="7315"/>
            <a:ext cx="9136683" cy="51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4272760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Michael J. Sandy, born 10/12/1977, originally from Bellport, NY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Lived in Williamsburg, Brooklyn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On October 8, 2006, Michael (age 28), met someone in online chatroom on website Adam4Adam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Conversation moved to AOL Instant Messenger where they discussed meeting up - talk was very explicit in nature.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Michael Sandy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9534B-39E7-96C0-C9C9-324EC5B0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98" y="650926"/>
            <a:ext cx="2739991" cy="41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7855082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Michael drove to meet up with his new acquittance in Sheepshead Bay, but after seeing a few extra people, got spooked and drove off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Shortly later, Michael messaged FisheyeFox again to meet him alone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He returned and they headed over to Plumb Beach together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He was Attacked by several white men and chased into the highway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Michael was hit by car (that never stopped).  They dragged him onto shoulder and rifled through his pockets.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On Friday,10/13/2006, after five days in a coma, Michael was taken off life support and died.  It was the day after his 29</a:t>
            </a:r>
            <a:r>
              <a:rPr lang="en-US" sz="1800" baseline="30000" dirty="0"/>
              <a:t>th</a:t>
            </a:r>
            <a:r>
              <a:rPr lang="en-US" sz="1800" dirty="0"/>
              <a:t> birthday.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Case Overview – 10/8/2006 </a:t>
            </a:r>
          </a:p>
        </p:txBody>
      </p:sp>
    </p:spTree>
    <p:extLst>
      <p:ext uri="{BB962C8B-B14F-4D97-AF65-F5344CB8AC3E}">
        <p14:creationId xmlns:p14="http://schemas.microsoft.com/office/powerpoint/2010/main" val="156083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0FA43-74EE-73E4-5AFD-341A0D8D8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51" r="3" b="1140"/>
          <a:stretch/>
        </p:blipFill>
        <p:spPr>
          <a:xfrm>
            <a:off x="779311" y="1216712"/>
            <a:ext cx="7585403" cy="3543290"/>
          </a:xfrm>
          <a:prstGeom prst="rect">
            <a:avLst/>
          </a:prstGeom>
          <a:noFill/>
        </p:spPr>
      </p:pic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299" y="760810"/>
            <a:ext cx="7585402" cy="455901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Plumb Beach</a:t>
            </a:r>
          </a:p>
        </p:txBody>
      </p:sp>
    </p:spTree>
    <p:extLst>
      <p:ext uri="{BB962C8B-B14F-4D97-AF65-F5344CB8AC3E}">
        <p14:creationId xmlns:p14="http://schemas.microsoft.com/office/powerpoint/2010/main" val="38290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592531" y="1348576"/>
            <a:ext cx="8042015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On October 9, 2006, we received a call for assistance from the 61</a:t>
            </a:r>
            <a:r>
              <a:rPr lang="en-US" sz="2000" baseline="30000" dirty="0"/>
              <a:t>st</a:t>
            </a:r>
            <a:r>
              <a:rPr lang="en-US" sz="2000" dirty="0"/>
              <a:t> Precinct Detective Squad for a robbery investigation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Michael Sandy was found unconscious on the side of the highway when police arrived, but Detectives were able to locate his wallet and running car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At Michaels residence, his computer was on and still logged into AOL with open chat windows.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I was tasked with documenting and preserving evidence from Michael Sandy’s home computer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600" b="1" dirty="0"/>
              <a:t>Initial Computer Crimes Response – 10/9/2006</a:t>
            </a:r>
          </a:p>
        </p:txBody>
      </p:sp>
    </p:spTree>
    <p:extLst>
      <p:ext uri="{BB962C8B-B14F-4D97-AF65-F5344CB8AC3E}">
        <p14:creationId xmlns:p14="http://schemas.microsoft.com/office/powerpoint/2010/main" val="92873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61176" y="1348576"/>
            <a:ext cx="8173370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Michael’s residence, his laptop running Windows XP (SP1) was logged into AOL with an open chat conversation between DrumNBass007 (Sandy) and FisheyeFox.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Chat conversation was first saved directly to USB drive as .txt and .rtf file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Digital photos also taken of the screen and PC setup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Helix3 Live CD was then used to process the system and do RAM Dump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Once live analysis was complete, the laptop was taken into custody, invoiced and transported back to CCS Lab for further analysis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Live Analysis of Windows Laptop </a:t>
            </a:r>
          </a:p>
        </p:txBody>
      </p:sp>
    </p:spTree>
    <p:extLst>
      <p:ext uri="{BB962C8B-B14F-4D97-AF65-F5344CB8AC3E}">
        <p14:creationId xmlns:p14="http://schemas.microsoft.com/office/powerpoint/2010/main" val="4810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11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Helix Live Memory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F2662-CCAA-34A3-6CCE-C1042F82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49" y="1134688"/>
            <a:ext cx="4905902" cy="37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2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Content Placeholder 1"/>
          <p:cNvSpPr>
            <a:spLocks noGrp="1"/>
          </p:cNvSpPr>
          <p:nvPr>
            <p:ph idx="1"/>
          </p:nvPr>
        </p:nvSpPr>
        <p:spPr bwMode="auto">
          <a:xfrm>
            <a:off x="779463" y="1779912"/>
            <a:ext cx="7585075" cy="28698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Arial"/>
              <a:buChar char="•"/>
            </a:pPr>
            <a:r>
              <a:rPr lang="en-US" sz="2000" dirty="0"/>
              <a:t>Introductions &amp; University Background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DFR Introduction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Case Overview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Crime Scenes to Arrests with Exercises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The Trial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Conclusions &amp; Attendee Survey</a:t>
            </a:r>
          </a:p>
          <a:p>
            <a:pPr marL="457200" indent="-457200">
              <a:buFont typeface="Arial"/>
              <a:buChar char="•"/>
            </a:pPr>
            <a:r>
              <a:rPr lang="en-US" sz="2000" dirty="0"/>
              <a:t>Support material available at:</a:t>
            </a:r>
          </a:p>
          <a:p>
            <a:r>
              <a:rPr lang="en-US" sz="2000" dirty="0"/>
              <a:t>			</a:t>
            </a: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https://dmdragos.github.io/WiCyS-2023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218" name="Title 2"/>
          <p:cNvSpPr>
            <a:spLocks noGrp="1"/>
          </p:cNvSpPr>
          <p:nvPr>
            <p:ph type="title"/>
          </p:nvPr>
        </p:nvSpPr>
        <p:spPr bwMode="auto">
          <a:xfrm>
            <a:off x="304801" y="847725"/>
            <a:ext cx="8413898" cy="4556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b="1" dirty="0"/>
              <a:t>Forensics Workshop: Learn Foundational Crime-Solving Skills and How They Have Solved Cases of Injustices</a:t>
            </a:r>
            <a:endParaRPr lang="en-US" sz="28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5857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700" b="1" dirty="0"/>
              <a:t>Helix Live System Analysis - WFT Processing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FC1D9F-2D9D-409E-4413-FBD541E4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48" y="1198719"/>
            <a:ext cx="5548303" cy="35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5857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Windows Forensics Toolchest (WFT)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E7C8D-91A0-54AE-E991-76B70DF4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98" y="1168188"/>
            <a:ext cx="5946003" cy="36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61176" y="1466850"/>
            <a:ext cx="8173370" cy="32940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Download Live.zip from Repo, unzip in folder on desktop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Review Batch.bat in a Text Editor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Run batch file and follow prompts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Review Results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Additional system analysis can be done with FireEye Redline, Magnet Forensics Response, or other CLI tools.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Further Memory analysis with Redline, Autopsy, or Volatility. 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Manual mem dump analysis can be done with </a:t>
            </a:r>
            <a:r>
              <a:rPr lang="en-US" sz="1800" dirty="0" err="1"/>
              <a:t>BinText</a:t>
            </a:r>
            <a:r>
              <a:rPr lang="en-US" sz="1800" dirty="0"/>
              <a:t>, Strings, or </a:t>
            </a:r>
            <a:r>
              <a:rPr lang="en-US" sz="1800" dirty="0" err="1"/>
              <a:t>NetAnalyzer</a:t>
            </a:r>
            <a:r>
              <a:rPr lang="en-US" sz="1800" dirty="0"/>
              <a:t>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Plethora of commercial tools available also.</a:t>
            </a:r>
            <a:endParaRPr lang="en-US" sz="16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200" b="1" dirty="0"/>
              <a:t>Live System and Memory Analysis – Exercise – 15 min.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A9ED1B-2625-D595-BC3A-4F288164F327}"/>
              </a:ext>
            </a:extLst>
          </p:cNvPr>
          <p:cNvCxnSpPr/>
          <p:nvPr/>
        </p:nvCxnSpPr>
        <p:spPr>
          <a:xfrm>
            <a:off x="396949" y="2806996"/>
            <a:ext cx="79675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8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61176" y="1392466"/>
            <a:ext cx="8173370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FisheyeFox AOL account was still connected and ‘online’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Analysis of chat content indicated that victim was targeted based on lifestyle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Violent attack witnessed by passersby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Coordinated with CCS Office to expedite contact with ISPs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Emergency request made to AOL for subscriber and connection log data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AOL account registered to John Fox, of Sheepshead Bay.  The connection IP – Optimum Cable, additional subpoenas sent out.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Exigent Circumstances</a:t>
            </a:r>
          </a:p>
        </p:txBody>
      </p:sp>
    </p:spTree>
    <p:extLst>
      <p:ext uri="{BB962C8B-B14F-4D97-AF65-F5344CB8AC3E}">
        <p14:creationId xmlns:p14="http://schemas.microsoft.com/office/powerpoint/2010/main" val="372280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61176" y="1348576"/>
            <a:ext cx="8173370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Subpoenas must reference specific:</a:t>
            </a:r>
          </a:p>
          <a:p>
            <a:pPr lvl="1" indent="0" eaLnBrk="1" hangingPunct="1">
              <a:buNone/>
            </a:pPr>
            <a:r>
              <a:rPr lang="en-US" sz="1800" dirty="0"/>
              <a:t>XXX.XXX.XXX.XXX  on Date at HH:MM:SS </a:t>
            </a:r>
            <a:r>
              <a:rPr lang="en-US" sz="1800" dirty="0" err="1"/>
              <a:t>zST</a:t>
            </a:r>
            <a:r>
              <a:rPr lang="en-US" sz="1800" dirty="0"/>
              <a:t>/</a:t>
            </a:r>
            <a:r>
              <a:rPr lang="en-US" sz="1800" dirty="0" err="1"/>
              <a:t>zDT</a:t>
            </a:r>
            <a:r>
              <a:rPr lang="en-US" sz="1800" dirty="0"/>
              <a:t>/GMT/GMT Offset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Received Subscriber and Billing Information for IP Connection log data covering time of conversation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CME and CPE MAC Addresses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Received within ½ hour of initial request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Residence several blocks from crime scene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 err="1"/>
              <a:t>Bringham</a:t>
            </a:r>
            <a:r>
              <a:rPr lang="en-US" sz="1800" dirty="0"/>
              <a:t> St. Sheepshead Bay, BK, NY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Shared information with Case Detectives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CCS Responded back to Brooklyn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OOL Subpoena Results</a:t>
            </a:r>
          </a:p>
        </p:txBody>
      </p:sp>
    </p:spTree>
    <p:extLst>
      <p:ext uri="{BB962C8B-B14F-4D97-AF65-F5344CB8AC3E}">
        <p14:creationId xmlns:p14="http://schemas.microsoft.com/office/powerpoint/2010/main" val="174377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Sheepshead Bay, Brooklyn, 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E187B-24CB-303F-24B9-1477EF29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14" y="1353353"/>
            <a:ext cx="7243637" cy="34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9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63834" y="1348576"/>
            <a:ext cx="8216332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Responded to location FisheyeFox where was connected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Several Detective teams established surveillance of residence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Wireless Site Survey Initially performed using </a:t>
            </a:r>
            <a:r>
              <a:rPr lang="en-US" sz="1600" dirty="0" err="1"/>
              <a:t>NetStumbler</a:t>
            </a:r>
            <a:r>
              <a:rPr lang="en-US" sz="1600" dirty="0"/>
              <a:t> (from a Windows PC) and Orinoco WIFI card with external Omni directional antenna- None Detected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Male subject approached from door of residence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Teams moved in made contact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Individual identified self as off-duty NYPD Officer assigned to local Pct.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Stated he was working all night, lived there with GF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Confirmed he had Internet connection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Explained he had just purchased wireless router and had “secured it with new Anti-Virus program”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We were invited inside to talk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2</a:t>
            </a:r>
            <a:r>
              <a:rPr lang="en-US" sz="2800" b="1" baseline="30000" dirty="0"/>
              <a:t>nd</a:t>
            </a:r>
            <a:r>
              <a:rPr lang="en-US" sz="2800" b="1" dirty="0"/>
              <a:t> Computer Crimes Response 10/9/2006</a:t>
            </a:r>
          </a:p>
        </p:txBody>
      </p:sp>
    </p:spTree>
    <p:extLst>
      <p:ext uri="{BB962C8B-B14F-4D97-AF65-F5344CB8AC3E}">
        <p14:creationId xmlns:p14="http://schemas.microsoft.com/office/powerpoint/2010/main" val="99472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5730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Net Stumbler WIFI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FDA8B-54E0-0278-B1ED-D79BD2C9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02" y="1146758"/>
            <a:ext cx="5869596" cy="36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1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298960"/>
            <a:ext cx="7855082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On kitchen table was new router and antivirus as claimed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Officer explained that they had one laptop and produced it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We were given consent to examine the computer and router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 connected via ethernet cable to Linksys AP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Default PW for Router Web GUI (</a:t>
            </a:r>
            <a:r>
              <a:rPr lang="en-US" sz="1800" dirty="0" err="1"/>
              <a:t>Admin:Admin</a:t>
            </a:r>
            <a:r>
              <a:rPr lang="en-US" sz="1800" dirty="0"/>
              <a:t>), SSID: </a:t>
            </a:r>
            <a:r>
              <a:rPr lang="en-US" sz="1800" dirty="0" err="1"/>
              <a:t>Lynksys</a:t>
            </a:r>
            <a:endParaRPr lang="en-US" sz="18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3 devices were assigned IP addresses via DHCP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My laptop, GF’s laptop, and one Unknown Device 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Router Settings were documented via Screen Shots, Print-to-PDF, digital photographs, and Web Spider tool (Teleport Pro)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IEEE Organizationally Unique Identifier (OUI) Lookup of MAC Addresses:		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https://ouilookup.com/</a:t>
            </a:r>
            <a:endParaRPr lang="en-US" sz="16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95660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Network Forensics</a:t>
            </a:r>
          </a:p>
        </p:txBody>
      </p:sp>
    </p:spTree>
    <p:extLst>
      <p:ext uri="{BB962C8B-B14F-4D97-AF65-F5344CB8AC3E}">
        <p14:creationId xmlns:p14="http://schemas.microsoft.com/office/powerpoint/2010/main" val="223290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/>
              <a:t>Linksys WRT-54G Wireless AP &amp; Norton </a:t>
            </a:r>
            <a:r>
              <a:rPr lang="en-US" sz="2400" b="1" dirty="0" err="1"/>
              <a:t>AntiVirus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C0119-67C6-09EB-1FD0-2D3BE51F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71" y="1438686"/>
            <a:ext cx="4213554" cy="3156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5A499-9446-3D66-AE18-01F4AC78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02" y="1647825"/>
            <a:ext cx="3601173" cy="26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Content Placeholder 1"/>
          <p:cNvSpPr>
            <a:spLocks noGrp="1"/>
          </p:cNvSpPr>
          <p:nvPr>
            <p:ph idx="1"/>
          </p:nvPr>
        </p:nvSpPr>
        <p:spPr bwMode="auto">
          <a:xfrm>
            <a:off x="779463" y="1538288"/>
            <a:ext cx="7585075" cy="31115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Assistant Professor, St. John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altLang="ja-JP" sz="2400" dirty="0">
                <a:latin typeface="Arial" charset="0"/>
              </a:rPr>
              <a:t>s University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Doctoral Candidate, Pace D.P.S. Computing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Private Consultant, NYS </a:t>
            </a:r>
            <a:r>
              <a:rPr lang="en-US" sz="2400" dirty="0" err="1">
                <a:latin typeface="Arial" charset="0"/>
              </a:rPr>
              <a:t>Lic</a:t>
            </a:r>
            <a:r>
              <a:rPr lang="en-US" sz="2400" dirty="0">
                <a:latin typeface="Arial" charset="0"/>
              </a:rPr>
              <a:t>. Private Investigator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Manager, KPMG LLP, NYC Forensic Lab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Detective (ret.), NYPD Computer Crimes Squad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GIAC GSEC Gold, GCIH, GREM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CISSP, CCO, CCPA, and Security+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dirty="0">
              <a:latin typeface="Arial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endParaRPr lang="en-US" dirty="0">
              <a:latin typeface="Arial" charset="0"/>
            </a:endParaRPr>
          </a:p>
        </p:txBody>
      </p:sp>
      <p:sp>
        <p:nvSpPr>
          <p:cNvPr id="9218" name="Title 2"/>
          <p:cNvSpPr>
            <a:spLocks noGrp="1"/>
          </p:cNvSpPr>
          <p:nvPr>
            <p:ph type="title"/>
          </p:nvPr>
        </p:nvSpPr>
        <p:spPr bwMode="auto">
          <a:xfrm>
            <a:off x="779463" y="847725"/>
            <a:ext cx="7585075" cy="4556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>
                <a:latin typeface="Arial" charset="0"/>
              </a:rPr>
              <a:t>Denise Dragos, M.S.</a:t>
            </a:r>
          </a:p>
        </p:txBody>
      </p:sp>
    </p:spTree>
    <p:extLst>
      <p:ext uri="{BB962C8B-B14F-4D97-AF65-F5344CB8AC3E}">
        <p14:creationId xmlns:p14="http://schemas.microsoft.com/office/powerpoint/2010/main" val="183492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46336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/>
              <a:t>Teleport Pro Web Scraper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B168FB-E618-CB76-065B-55854E0A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97" y="1214772"/>
            <a:ext cx="5821406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298960"/>
            <a:ext cx="7855082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Dynamic Host Control Protocol - RFC 2132, 1997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GB" altLang="en-US" sz="2000" dirty="0"/>
              <a:t>Automated service run on routers that manages connected devices and assigns IP Addresses, Subnet masks, Default Gateway, and DNS server settings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GB" altLang="en-US" sz="2000" dirty="0"/>
              <a:t>Attempts to maintain network stability- default lease time is 24 hours, with automatic renewal every 12 hours </a:t>
            </a:r>
          </a:p>
          <a:p>
            <a:pPr lvl="1" indent="0" eaLnBrk="1" hangingPunct="1">
              <a:buNone/>
            </a:pPr>
            <a:r>
              <a:rPr lang="en-GB" altLang="en-US" sz="1800" dirty="0"/>
              <a:t>*Specific to WRT-54G (set by vendor and user configurable)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GB" altLang="en-US" sz="2000" dirty="0"/>
              <a:t>Data maintained in tables that are accessible via the web console (or via terminal)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95660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DHCP Review</a:t>
            </a:r>
          </a:p>
        </p:txBody>
      </p:sp>
    </p:spTree>
    <p:extLst>
      <p:ext uri="{BB962C8B-B14F-4D97-AF65-F5344CB8AC3E}">
        <p14:creationId xmlns:p14="http://schemas.microsoft.com/office/powerpoint/2010/main" val="1973923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7855082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FisheyeFox AOL account was still logged in, possibly within feet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Employed scanning and sniffing tools to probe network 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 was the working on my undergraduate </a:t>
            </a:r>
            <a:r>
              <a:rPr lang="en-US" sz="1800" dirty="0" err="1"/>
              <a:t>CompSci</a:t>
            </a:r>
            <a:r>
              <a:rPr lang="en-US" sz="1800" dirty="0"/>
              <a:t> Degree and was enrolled mid-semester in an advanced networking course.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Started unobtrusively trying to PING the rogue device, then went more active with NMAP and watched for potential traffic with Wireshark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With no local network generated from that IP, decided to go ‘hands-on’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Used an undercover AOL account to message FisheyeFox directly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He responded almost immediately – Light convo, mentioned he was back at school and had ‘PT’ in the morning (Physical Training)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Chat documented with logging tool (</a:t>
            </a:r>
            <a:r>
              <a:rPr lang="en-US" sz="1800" dirty="0" err="1"/>
              <a:t>DeadAIM</a:t>
            </a:r>
            <a:r>
              <a:rPr lang="en-US" sz="1800" dirty="0"/>
              <a:t>)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Undercover Chat with FisheyeFox</a:t>
            </a:r>
          </a:p>
        </p:txBody>
      </p:sp>
    </p:spTree>
    <p:extLst>
      <p:ext uri="{BB962C8B-B14F-4D97-AF65-F5344CB8AC3E}">
        <p14:creationId xmlns:p14="http://schemas.microsoft.com/office/powerpoint/2010/main" val="279712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60220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Wireshark Packet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7AC8E-AC63-838A-8C21-B4FC678D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98" y="1281034"/>
            <a:ext cx="5742803" cy="35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71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IEEE OUI Lookup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6386A-B0C9-A00C-6138-C24C1FD0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50" y="1346791"/>
            <a:ext cx="5974299" cy="35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79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34821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MAC Address Randomization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2FD0F-0956-255A-1070-EBC56E04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79" y="1090433"/>
            <a:ext cx="7162316" cy="2789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57B8A-1F41-149D-6958-DBC777C9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32" y="3879827"/>
            <a:ext cx="27336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8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7855082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MAC Address and OUI lookup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/>
              <a:t>ID the MAC addresses and manufacturers of your PC’s WNIC, WAP (WIFI), and your smart phone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/>
              <a:t>Run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ipconfig /all </a:t>
            </a:r>
            <a:r>
              <a:rPr lang="en-US" sz="1800" dirty="0"/>
              <a:t>and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–a</a:t>
            </a:r>
            <a:r>
              <a:rPr lang="en-US" sz="1800" dirty="0"/>
              <a:t>  to get MACs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Wireless site </a:t>
            </a:r>
            <a:r>
              <a:rPr lang="en-US" sz="2000" dirty="0"/>
              <a:t>survey</a:t>
            </a:r>
            <a:endParaRPr lang="en-US" sz="1800" dirty="0"/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/>
              <a:t>Download and install </a:t>
            </a:r>
            <a:r>
              <a:rPr lang="en-US" sz="1800" dirty="0" err="1"/>
              <a:t>InSSIDer</a:t>
            </a:r>
            <a:r>
              <a:rPr lang="en-US" sz="1800" dirty="0"/>
              <a:t>, examine available networks.  Compare to what your phone shows.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Review the Linksys WRT-54G User Interface </a:t>
            </a:r>
            <a:r>
              <a:rPr lang="en-US" sz="2000" dirty="0">
                <a:solidFill>
                  <a:srgbClr val="D0202E"/>
                </a:solidFill>
              </a:rPr>
              <a:t>Simulator:	</a:t>
            </a:r>
            <a:r>
              <a:rPr lang="en-US" sz="1800" dirty="0">
                <a:solidFill>
                  <a:srgbClr val="D0202E"/>
                </a:solidFill>
              </a:rPr>
              <a:t>			</a:t>
            </a:r>
            <a:r>
              <a:rPr lang="en-US" sz="1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https://ui.linksys.com/WRT54G/v8/8.00.0/basic.htm</a:t>
            </a:r>
            <a:endParaRPr lang="en-US" sz="1800" dirty="0">
              <a:solidFill>
                <a:srgbClr val="0070C0"/>
              </a:solidFill>
            </a:endParaRPr>
          </a:p>
          <a:p>
            <a:pPr marL="1200150" lvl="1" indent="-457200" eaLnBrk="1" hangingPunct="1">
              <a:buFont typeface="Arial" charset="0"/>
              <a:buChar char="•"/>
            </a:pPr>
            <a:endParaRPr lang="en-US" sz="2000" dirty="0"/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Network Investigation Exercise – 10/15 min.</a:t>
            </a:r>
          </a:p>
        </p:txBody>
      </p:sp>
    </p:spTree>
    <p:extLst>
      <p:ext uri="{BB962C8B-B14F-4D97-AF65-F5344CB8AC3E}">
        <p14:creationId xmlns:p14="http://schemas.microsoft.com/office/powerpoint/2010/main" val="1864181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7855082" cy="341233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While I was chatting with FisheyeFox, colleague was on phone with AOL After-hours Emergency Contact line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With Legal Documentation already served, they explained that FisheyeFox account had also been logged in from SUNY Maritime College – Public IP Address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Detective teams responded to the Bronx and liaised with campus PD 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John Fox was located in his dorm room and returned to 61 with Precinct Squad Detectives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Fox’s desktop PC from his dorm room was secured and later brought to CCS once a search was secured by case Detectives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3</a:t>
            </a:r>
            <a:r>
              <a:rPr lang="en-US" sz="2800" b="1" baseline="30000" dirty="0"/>
              <a:t>rd</a:t>
            </a:r>
            <a:r>
              <a:rPr lang="en-US" sz="2800" b="1" dirty="0"/>
              <a:t> Computer Crimes Response 10/10/2006</a:t>
            </a:r>
          </a:p>
        </p:txBody>
      </p:sp>
    </p:spTree>
    <p:extLst>
      <p:ext uri="{BB962C8B-B14F-4D97-AF65-F5344CB8AC3E}">
        <p14:creationId xmlns:p14="http://schemas.microsoft.com/office/powerpoint/2010/main" val="875051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34821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IP Chicken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8EA0B-8735-E703-5D41-54753033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090433"/>
            <a:ext cx="7424928" cy="37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4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34821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Central 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55EA8-75DE-A82A-FE72-4FB6F76C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3" y="1345384"/>
            <a:ext cx="3759393" cy="3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33A47-13BF-462B-046B-9F3BCAC3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48" y="1418534"/>
            <a:ext cx="524268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Content Placeholder 1"/>
          <p:cNvSpPr>
            <a:spLocks noGrp="1"/>
          </p:cNvSpPr>
          <p:nvPr>
            <p:ph idx="1"/>
          </p:nvPr>
        </p:nvSpPr>
        <p:spPr bwMode="auto">
          <a:xfrm>
            <a:off x="779463" y="1538288"/>
            <a:ext cx="7585075" cy="31115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Assistant Professor, St. John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altLang="ja-JP" sz="2400" dirty="0">
                <a:latin typeface="Arial" charset="0"/>
              </a:rPr>
              <a:t>s University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D.P.S. in Computing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 err="1">
                <a:latin typeface="Arial" charset="0"/>
              </a:rPr>
              <a:t>Ed.D</a:t>
            </a:r>
            <a:r>
              <a:rPr lang="en-US" sz="2400" dirty="0">
                <a:latin typeface="Arial" charset="0"/>
              </a:rPr>
              <a:t>. in Mathematics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M.S. &amp; B.S. in Computer Science/ Cybersecurity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Memorial Sloan Kettering Cancer Center InfoSec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Alcatel Lucent / Bell Labs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Numerous publications and presentations</a:t>
            </a:r>
          </a:p>
          <a:p>
            <a:pPr marL="457200" lvl="1" indent="0">
              <a:buFont typeface="Arial" charset="0"/>
              <a:buNone/>
              <a:defRPr/>
            </a:pPr>
            <a:endParaRPr lang="en-US" sz="2400" dirty="0">
              <a:latin typeface="Arial" charset="0"/>
            </a:endParaRP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dirty="0">
              <a:latin typeface="Arial" charset="0"/>
            </a:endParaRP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1266" name="Title 2"/>
          <p:cNvSpPr>
            <a:spLocks noGrp="1"/>
          </p:cNvSpPr>
          <p:nvPr>
            <p:ph type="title"/>
          </p:nvPr>
        </p:nvSpPr>
        <p:spPr bwMode="auto">
          <a:xfrm>
            <a:off x="779463" y="847725"/>
            <a:ext cx="7585075" cy="4556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>
                <a:latin typeface="Arial" charset="0"/>
              </a:rPr>
              <a:t>Suzanna Schmeelk, Ed.D.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348576"/>
            <a:ext cx="7855082" cy="341233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Investigate the Hotel ISP 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Utilize Online recon tools such as IP Chicken, Central Ops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8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Investigate Another Website of your Choice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Internet Investigation Exercises 5 min.</a:t>
            </a:r>
          </a:p>
        </p:txBody>
      </p:sp>
    </p:spTree>
    <p:extLst>
      <p:ext uri="{BB962C8B-B14F-4D97-AF65-F5344CB8AC3E}">
        <p14:creationId xmlns:p14="http://schemas.microsoft.com/office/powerpoint/2010/main" val="2079222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John Fox was questioned that day and eventually placed under arrest by Precinct Squad Detectives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Additional subjects were identified through traditional investigative techniques- interrogations, interviews, etc.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Called the following day to assist with the execution of a Search Warrant two doors down from off-duty PO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Residence of Anthony Fortunato, acquaintance of John Fox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Looking for wireless enabled PC, among other evidence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Attorney representation at residence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4</a:t>
            </a:r>
            <a:r>
              <a:rPr lang="en-US" sz="2800" b="1" baseline="30000" dirty="0"/>
              <a:t>th</a:t>
            </a:r>
            <a:r>
              <a:rPr lang="en-US" sz="2800" b="1" dirty="0"/>
              <a:t> Computer Crimes Response 10/10/2006</a:t>
            </a:r>
          </a:p>
        </p:txBody>
      </p:sp>
    </p:spTree>
    <p:extLst>
      <p:ext uri="{BB962C8B-B14F-4D97-AF65-F5344CB8AC3E}">
        <p14:creationId xmlns:p14="http://schemas.microsoft.com/office/powerpoint/2010/main" val="375495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Attorney offered the “only” laptop Family had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Not Dell and MAC didn’t match DHCP Log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Dell Laptop located hidden in the basement garage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MAC Address was physically located on the laptop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Wireless NIC contained in accessible compartment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Sticker affixed to NIC card located in device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MATCHED the MAC from DHCP Client Table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/>
              <a:t>‘Smoking Gun’ Laptop Located</a:t>
            </a:r>
          </a:p>
        </p:txBody>
      </p:sp>
    </p:spTree>
    <p:extLst>
      <p:ext uri="{BB962C8B-B14F-4D97-AF65-F5344CB8AC3E}">
        <p14:creationId xmlns:p14="http://schemas.microsoft.com/office/powerpoint/2010/main" val="2938401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53132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DHCP Table matches Laptop Physical MAC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6D05C-12FE-FC85-81F5-41F830A8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6" y="1216192"/>
            <a:ext cx="6035192" cy="3540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24CCE-D1AD-89E3-0F4E-317FD5323858}"/>
              </a:ext>
            </a:extLst>
          </p:cNvPr>
          <p:cNvSpPr txBox="1"/>
          <p:nvPr/>
        </p:nvSpPr>
        <p:spPr>
          <a:xfrm>
            <a:off x="6918510" y="3832967"/>
            <a:ext cx="1821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* Simulated for demonstration purposes.</a:t>
            </a:r>
          </a:p>
        </p:txBody>
      </p:sp>
    </p:spTree>
    <p:extLst>
      <p:ext uri="{BB962C8B-B14F-4D97-AF65-F5344CB8AC3E}">
        <p14:creationId xmlns:p14="http://schemas.microsoft.com/office/powerpoint/2010/main" val="58289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Open wireless AP signal from off-duty PO was available from the Fortunato residence in basement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2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Examination of the Router and DHCP Tables no longer showed any record of the Dell Laptop- 24Hr. Lease Expired!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2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Record of PD computer still available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Follow-Up Wireless Scan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29685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484590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Defendants charged with Assault, Attempted Robbery as a hate crime.  Upgraded charges of Second-Degree Murder were added after Michael died.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They targeted Michael because he was gay.  They believed he was less likely to fight back or even report the crime.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John Fox, 19.  His screen name was used, and he spoke to Michael in person and went with him in the car to the beach.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Anthony Fortunato, 20.  Conceived the plan, they were at his house on the computer, and they all went back there after the 1</a:t>
            </a:r>
            <a:r>
              <a:rPr lang="en-US" sz="1800" baseline="30000" dirty="0"/>
              <a:t>st</a:t>
            </a:r>
            <a:r>
              <a:rPr lang="en-US" sz="1800" dirty="0"/>
              <a:t> meeting and the attack.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Ilya </a:t>
            </a:r>
            <a:r>
              <a:rPr lang="en-US" sz="1800" dirty="0" err="1"/>
              <a:t>Shurab</a:t>
            </a:r>
            <a:r>
              <a:rPr lang="en-US" sz="1800" dirty="0"/>
              <a:t>, 20.  Tagged along at the first meeting, then attacked Michael at the beach.  Dragged him to shoulder and rifled through his pockets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Gary Timmons, 16.  Went along with the plan, but fled early and cut deal.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Arrests of all Four Participants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821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DD image of Memory created during on scene analysis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Analyzed with standard forensic tools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Incomplete fragments of chat located- minus final lines stating “…see you in 20 minutes…”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Converted to a .DAT file and analyzed with </a:t>
            </a:r>
            <a:r>
              <a:rPr lang="en-US" sz="2200" dirty="0" err="1"/>
              <a:t>NetAnalysis</a:t>
            </a:r>
            <a:endParaRPr lang="en-US" sz="22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MapQuest URL that resolved to driving directions from his Residence to Crime Scene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Analysis of Memory Dump – Sandy’s PC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82483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60220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 err="1"/>
              <a:t>BinText</a:t>
            </a:r>
            <a:r>
              <a:rPr lang="en-GB" altLang="en-US" sz="2800" b="1" dirty="0"/>
              <a:t> for Manual Memory Analysis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DADCB-361F-B445-FAC6-8ECB31E0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8" y="1295400"/>
            <a:ext cx="6166224" cy="34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2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595536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Strings.exe for Manual Memory Analysis 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0F90C-14B3-A777-A2F7-57C3CBBC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52" y="1193800"/>
            <a:ext cx="5806096" cy="362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13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238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Net Analysis, for Internet History from RAM</a:t>
            </a:r>
            <a:endParaRPr lang="en-US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52EAA-7902-0902-A1DB-0C86D18F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9" y="1269470"/>
            <a:ext cx="7435961" cy="35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2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Content Placeholder 1"/>
          <p:cNvSpPr>
            <a:spLocks noGrp="1"/>
          </p:cNvSpPr>
          <p:nvPr>
            <p:ph idx="1"/>
          </p:nvPr>
        </p:nvSpPr>
        <p:spPr bwMode="auto">
          <a:xfrm>
            <a:off x="779463" y="1538288"/>
            <a:ext cx="7585075" cy="300196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2400">
              <a:latin typeface="Arial" charset="0"/>
            </a:endParaRPr>
          </a:p>
          <a:p>
            <a:pPr eaLnBrk="1" hangingPunct="1"/>
            <a:endParaRPr lang="en-US" sz="2400">
              <a:latin typeface="Arial" charset="0"/>
            </a:endParaRPr>
          </a:p>
          <a:p>
            <a:pPr eaLnBrk="1" hangingPunct="1"/>
            <a:endParaRPr lang="en-US" sz="2400">
              <a:latin typeface="Arial" charset="0"/>
            </a:endParaRPr>
          </a:p>
          <a:p>
            <a:pPr eaLnBrk="1" hangingPunct="1"/>
            <a:endParaRPr lang="en-US" sz="2400">
              <a:latin typeface="Arial" charset="0"/>
            </a:endParaRPr>
          </a:p>
          <a:p>
            <a:pPr eaLnBrk="1" hangingPunct="1"/>
            <a:r>
              <a:rPr lang="en-US" sz="2400">
                <a:latin typeface="Arial" charset="0"/>
              </a:rPr>
              <a:t>- Nearly 100 acres, over 16,000 students enrolled</a:t>
            </a:r>
          </a:p>
          <a:p>
            <a:pPr eaLnBrk="1" hangingPunct="1"/>
            <a:r>
              <a:rPr lang="en-US" sz="2400">
                <a:latin typeface="Arial" charset="0"/>
              </a:rPr>
              <a:t>- Over 4500 students live on college run properties</a:t>
            </a:r>
          </a:p>
          <a:p>
            <a:pPr eaLnBrk="1" hangingPunct="1"/>
            <a:r>
              <a:rPr lang="en-US" sz="2400">
                <a:latin typeface="Arial" charset="0"/>
              </a:rPr>
              <a:t>- Queens county, most culturally diverse county in 	contiguous United States</a:t>
            </a:r>
          </a:p>
          <a:p>
            <a:pPr eaLnBrk="1" hangingPunct="1"/>
            <a:endParaRPr lang="en-US" sz="2400">
              <a:latin typeface="Arial" charset="0"/>
            </a:endParaRPr>
          </a:p>
        </p:txBody>
      </p:sp>
      <p:sp>
        <p:nvSpPr>
          <p:cNvPr id="12290" name="Title 2"/>
          <p:cNvSpPr>
            <a:spLocks noGrp="1"/>
          </p:cNvSpPr>
          <p:nvPr>
            <p:ph type="title"/>
          </p:nvPr>
        </p:nvSpPr>
        <p:spPr bwMode="auto">
          <a:xfrm>
            <a:off x="779463" y="749300"/>
            <a:ext cx="7585075" cy="4556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latin typeface="Arial" charset="0"/>
              </a:rPr>
              <a:t>St. John’s University - Queens Campus</a:t>
            </a:r>
          </a:p>
        </p:txBody>
      </p:sp>
      <p:pic>
        <p:nvPicPr>
          <p:cNvPr id="12291" name="Picture 1" descr="Pic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1398588"/>
            <a:ext cx="7256462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Victim’s Home Computer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Many chats saved- seemed to know risks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Email archived on machine</a:t>
            </a:r>
          </a:p>
          <a:p>
            <a:pPr lvl="1" indent="0" eaLnBrk="1" hangingPunct="1">
              <a:buNone/>
            </a:pPr>
            <a:endParaRPr lang="en-US" sz="20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Even more incomplete fragments of chat located- minus additional final lines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2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Fragments of earlier chats with FisheyeFox were located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b="1" dirty="0"/>
              <a:t>Static Forensic Exam</a:t>
            </a:r>
            <a:r>
              <a:rPr lang="en-GB" altLang="en-US" sz="2800" b="1" dirty="0"/>
              <a:t>– Sandy’s PC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8651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John Fox’s Desktop Computer (from dorm room)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Showed ownership of AOL account used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Contact from U/C account recovered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2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Anthony Fortunato’s Laptop Computer (hidden in basement)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Used to chat with the victim, chats recovered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Additional chat accounts identified, potential victims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000" dirty="0"/>
              <a:t>Browser and email history located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Static Forensic Exams, cont.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7506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John Fox and Anthony Fortunato were tried together with 2 separate juries.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Numerous witnesses testified, including Detectives from the Precinct Squad, Homicide Squad, and Hate Crimes Squad.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Three Detectives from Computer Crimes also testified, including myself.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200" dirty="0"/>
              <a:t>For my testimony, I was designated a Court-Certified Expert in Computer Security, Computer Crime Investigations, and Computer Forensics.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Trial 9/10/2007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7862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247650" y="1093788"/>
            <a:ext cx="8522590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The Defendants were charged with hate crimes, which basically doubled the length of any potential sentences.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Defense attorneys argued that the case was just a larceny gone wrong and that no ‘hate’ was involved.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It was also argued that the hit and run driver was the person at fault.  Again, irrelevant, because Michael was killed while the were robbing him.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Fortunato came out publicly as gay, even testifying that he did not hate gay people, because was a member of that community.  Three men who had paid him for sex were subpoenaed to testify to  prove his gayness.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The Judge and Jury correctly disregarded these claims, because under the law, if a person or group is targeted because they are in a protected class (gender, race, sexuality, etc.) for ANY reason, it becomes a hate crime.  Targeting Sandy, because he was gay, even though it was because (they believed) he wouldn’t fight or report the incident, exactly met the definition.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600" dirty="0"/>
              <a:t>.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600" dirty="0"/>
          </a:p>
          <a:p>
            <a:pPr marL="457200" indent="-457200" eaLnBrk="1" hangingPunct="1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11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2800" b="1" dirty="0"/>
              <a:t>Trial Twist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77438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241005" y="1288553"/>
            <a:ext cx="8529235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900" dirty="0"/>
              <a:t>Fox and Fortunato were convicted by their juries after 1 month trial.  </a:t>
            </a:r>
            <a:r>
              <a:rPr lang="en-US" sz="1900" dirty="0" err="1"/>
              <a:t>Shurov</a:t>
            </a:r>
            <a:r>
              <a:rPr lang="en-US" sz="1900" dirty="0"/>
              <a:t> subsequently plead guilty.  Timmons plead guilty as part of deal where he had to testify against the other three, for reduced sentence.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900" dirty="0"/>
              <a:t>Fox - Manslaughter, Att. Robbery 1st and 2nd Deg.  All counts were as Hate Crimes. (13-21 Yrs.)  Released in Nov. 2017.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900" dirty="0"/>
              <a:t>Fortunato - Manslaughter as a Hate Crime and Att. Petit Larceny. </a:t>
            </a:r>
          </a:p>
          <a:p>
            <a:pPr eaLnBrk="1" hangingPunct="1"/>
            <a:r>
              <a:rPr lang="en-US" sz="1900" dirty="0"/>
              <a:t>	(7-21 Yrs.)  Paroled in 2015.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900" dirty="0" err="1"/>
              <a:t>Shurov</a:t>
            </a:r>
            <a:r>
              <a:rPr lang="en-US" sz="1900" dirty="0"/>
              <a:t> - Plead Guilty to Manslaughter and Att. Robbery as Hate Crimes. (17 ½ Yrs.)  Released in late 2021.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900" dirty="0"/>
              <a:t>Timmons - Plead Guilty to Att. Robbery as a Hate Crime.  He cooperated.  (4 Yrs.)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19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53971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z="3200" b="1" dirty="0"/>
              <a:t>Convictions and Sentences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88699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250007" y="1448810"/>
            <a:ext cx="8610235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Live Acquisitions are volatile, but can yield valuable evidence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Practice on multiple Platforms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Building relationships with ISPs is invaluable.  Post incident follow up and feedback with ISPs helps with future cooperation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Have as many tools available as you can afford- Best chance for success.  Both open source and commercial.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One and only one chance to retrieve data.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Document all your actions.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Need strong team work.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/>
              <a:t>Conclusions / Lessons Learned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95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250007" y="1448810"/>
            <a:ext cx="8610235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Wireless site surveys became standard policy for all pre-search warrant reconnaissance operations.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This reinforced and further showed that extremely valuable evidence was recoverable from these digital crime scenes,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This was first case in NYC that we were able to physically link a device to an unrelated open unsecured wireless network via the MAC.  It was especially significant because it such a serious, high-profile case.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We contracted Helix developer to fully train the entire squad on live device and RAM analysis.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558800" y="738188"/>
            <a:ext cx="7988299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/>
              <a:t>Computer Crime Squad Procedures Modified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43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250007" y="1448810"/>
            <a:ext cx="8610235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All local NYC Television and Newspapers at time of incident and then again during the trial</a:t>
            </a:r>
          </a:p>
          <a:p>
            <a:pPr marL="457200" indent="-457200">
              <a:buFont typeface="Arial"/>
              <a:buChar char="•"/>
            </a:pPr>
            <a:r>
              <a:rPr lang="en-US" sz="1800" dirty="0"/>
              <a:t>Television</a:t>
            </a:r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Grave Mysteries: Episode 8- Death on the Highway (4/1/2019)</a:t>
            </a:r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True Crime Series (TBA, Oxygen Network):  - In Production</a:t>
            </a:r>
            <a:endParaRPr lang="en-US" sz="1400" dirty="0"/>
          </a:p>
          <a:p>
            <a:pPr marL="457200" indent="-457200">
              <a:buFont typeface="Arial"/>
              <a:buChar char="•"/>
            </a:pPr>
            <a:r>
              <a:rPr lang="en-US" sz="1800" dirty="0"/>
              <a:t>Podcasts</a:t>
            </a:r>
            <a:endParaRPr lang="en-US" sz="1600" dirty="0"/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Today in True Crime: October 8, 2006: Michael Sandy Killed (10/8/2021)</a:t>
            </a:r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THRE3: A True Crime Podcast: Episode 80 (7/7/2022)</a:t>
            </a:r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Criminal Musings: Episode 5- The Murder Of Michael Sandy (11/16/2017)</a:t>
            </a:r>
          </a:p>
          <a:p>
            <a:pPr marL="1200150" lvl="1" indent="-457200">
              <a:buFont typeface="Arial"/>
              <a:buChar char="•"/>
            </a:pPr>
            <a:r>
              <a:rPr lang="en-US" sz="1600" dirty="0"/>
              <a:t>Cereal </a:t>
            </a:r>
            <a:r>
              <a:rPr lang="en-US" sz="1600" dirty="0" err="1"/>
              <a:t>Killerz</a:t>
            </a:r>
            <a:r>
              <a:rPr lang="en-US" sz="1600" dirty="0"/>
              <a:t>: Episode 4- Michael Sandy (1/13/2023)</a:t>
            </a:r>
            <a:endParaRPr lang="en-US" sz="20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/>
              <a:t>Media Coverage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748BAC-B605-EDF0-2264-930A2270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55" y="540121"/>
            <a:ext cx="7399056" cy="4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1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380010" y="1430338"/>
            <a:ext cx="8390230" cy="33305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300" dirty="0"/>
              <a:t>University Institutional Review Boards (IRB) assess any academic research that involves human subjects.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300" dirty="0"/>
              <a:t>The participant's involvement is entirely optional, anonymous, and voluntary. 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300" dirty="0"/>
              <a:t>The purpose of this research is to study what benefits you may have received from attending our talk here today.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300" dirty="0"/>
              <a:t>We posted a link to a short Qualtrics participant survey for open-ended feedback.  The link is on the Github page.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585075" cy="4556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/>
              <a:t>IRB-Approved Attendee Survey </a:t>
            </a:r>
          </a:p>
        </p:txBody>
      </p:sp>
    </p:spTree>
    <p:extLst>
      <p:ext uri="{BB962C8B-B14F-4D97-AF65-F5344CB8AC3E}">
        <p14:creationId xmlns:p14="http://schemas.microsoft.com/office/powerpoint/2010/main" val="214069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474467" y="1384983"/>
            <a:ext cx="8110006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Cybersecurity BS Program – UG Major and Minor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Digital Forensics Program – UG Minor (Planned Major)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Cyber and Information Security – MS Program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2200" dirty="0">
                <a:latin typeface="Arial" charset="0"/>
              </a:rPr>
              <a:t>Technical, Managerial, and Data Mining tracks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ABET Accredited &amp; DHS/NSA Designated Center of Academic Excellence in Cyber Defense (CAE-CDE)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400" dirty="0">
                <a:latin typeface="Arial" charset="0"/>
              </a:rPr>
              <a:t>Four full time faculty members, cross-disciplinary professors, industry professional adjuncts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400" dirty="0">
              <a:latin typeface="Arial" charset="0"/>
            </a:endParaRP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1754372" y="695508"/>
            <a:ext cx="5550196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500" b="1" dirty="0">
                <a:latin typeface="Arial" charset="0"/>
              </a:rPr>
              <a:t>St. John’s Cybersecurity Programs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E920F-1804-AAD3-F5BB-210D85C1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549" y="540088"/>
            <a:ext cx="1658685" cy="8293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61172-DF38-5B2E-578B-A114BCAF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" y="573773"/>
            <a:ext cx="1741976" cy="7537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 bwMode="auto">
          <a:xfrm>
            <a:off x="779463" y="1529926"/>
            <a:ext cx="7585075" cy="300985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" dirty="0">
              <a:latin typeface="Arial" charset="0"/>
            </a:endParaRP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2400" dirty="0">
                <a:latin typeface="Arial" charset="0"/>
              </a:rPr>
              <a:t>Prof. Denise Dragos</a:t>
            </a:r>
          </a:p>
          <a:p>
            <a:pPr eaLnBrk="1" hangingPunct="1">
              <a:defRPr/>
            </a:pPr>
            <a:r>
              <a:rPr lang="en-US" sz="2000" dirty="0">
                <a:latin typeface="Arial" charset="0"/>
              </a:rPr>
              <a:t>	</a:t>
            </a:r>
            <a:r>
              <a:rPr lang="en-US" sz="2000" dirty="0">
                <a:latin typeface="Arial" charset="0"/>
                <a:hlinkClick r:id="rId3"/>
              </a:rPr>
              <a:t>dragosd@stjohns.edu</a:t>
            </a:r>
            <a:endParaRPr lang="en-US" sz="2000" dirty="0">
              <a:latin typeface="Arial" charset="0"/>
            </a:endParaRPr>
          </a:p>
          <a:p>
            <a:pPr eaLnBrk="1" hangingPunct="1">
              <a:defRPr/>
            </a:pP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2400" dirty="0">
                <a:latin typeface="Arial" charset="0"/>
              </a:rPr>
              <a:t>Dr. Suzanna </a:t>
            </a:r>
            <a:r>
              <a:rPr lang="en-US" sz="2400" dirty="0" err="1">
                <a:latin typeface="Arial" charset="0"/>
              </a:rPr>
              <a:t>Schmeelk</a:t>
            </a:r>
            <a:endParaRPr lang="en-US" sz="2400" dirty="0">
              <a:latin typeface="Arial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Arial" charset="0"/>
              </a:rPr>
              <a:t>	</a:t>
            </a:r>
            <a:r>
              <a:rPr lang="en-US" sz="2000" dirty="0">
                <a:latin typeface="Arial" charset="0"/>
                <a:hlinkClick r:id="rId4"/>
              </a:rPr>
              <a:t>schmeels@stjohns.edu</a:t>
            </a: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/>
              <a:buChar char="•"/>
              <a:defRPr/>
            </a:pP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/>
              <a:buChar char="•"/>
              <a:defRPr/>
            </a:pPr>
            <a:endParaRPr lang="en-US" sz="2000" dirty="0">
              <a:latin typeface="Arial" charset="0"/>
            </a:endParaRPr>
          </a:p>
        </p:txBody>
      </p:sp>
      <p:sp>
        <p:nvSpPr>
          <p:cNvPr id="50178" name="Title 2"/>
          <p:cNvSpPr>
            <a:spLocks noGrp="1"/>
          </p:cNvSpPr>
          <p:nvPr>
            <p:ph type="title"/>
          </p:nvPr>
        </p:nvSpPr>
        <p:spPr bwMode="auto">
          <a:xfrm>
            <a:off x="333375" y="688975"/>
            <a:ext cx="8359775" cy="4556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latin typeface="Arial" charset="0"/>
              </a:rPr>
              <a:t>Contact Info and Questions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1"/>
          <p:cNvSpPr>
            <a:spLocks noGrp="1"/>
          </p:cNvSpPr>
          <p:nvPr>
            <p:ph idx="1"/>
          </p:nvPr>
        </p:nvSpPr>
        <p:spPr bwMode="auto">
          <a:xfrm>
            <a:off x="430013" y="1457950"/>
            <a:ext cx="4120112" cy="3241825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Arial" charset="0"/>
              </a:rPr>
              <a:t>Sanford Family Cybersecurity 	Lab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Arial" charset="0"/>
              </a:rPr>
              <a:t>Homeland Security/</a:t>
            </a:r>
          </a:p>
          <a:p>
            <a:pPr>
              <a:defRPr/>
            </a:pPr>
            <a:r>
              <a:rPr lang="en-US" sz="2000" dirty="0">
                <a:latin typeface="Arial" charset="0"/>
              </a:rPr>
              <a:t>	Emergency Management</a:t>
            </a:r>
          </a:p>
          <a:p>
            <a:pPr>
              <a:defRPr/>
            </a:pPr>
            <a:r>
              <a:rPr lang="en-US" sz="2000" dirty="0">
                <a:latin typeface="Arial" charset="0"/>
              </a:rPr>
              <a:t>	Simulation Lab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Arial" charset="0"/>
              </a:rPr>
              <a:t>Innovation Lab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Arial" charset="0"/>
              </a:rPr>
              <a:t>Computer Science Lab</a:t>
            </a:r>
          </a:p>
        </p:txBody>
      </p:sp>
      <p:sp>
        <p:nvSpPr>
          <p:cNvPr id="33794" name="Title 2"/>
          <p:cNvSpPr>
            <a:spLocks noGrp="1"/>
          </p:cNvSpPr>
          <p:nvPr>
            <p:ph type="title"/>
          </p:nvPr>
        </p:nvSpPr>
        <p:spPr bwMode="auto">
          <a:xfrm>
            <a:off x="779463" y="712788"/>
            <a:ext cx="7929562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>
                <a:latin typeface="Arial" charset="0"/>
              </a:rPr>
              <a:t>CCPS Lab Facilities</a:t>
            </a:r>
          </a:p>
        </p:txBody>
      </p:sp>
      <p:pic>
        <p:nvPicPr>
          <p:cNvPr id="33795" name="Picture 1" descr="cyb_sec_lab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16" y="1377950"/>
            <a:ext cx="4350098" cy="290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198475" y="1268822"/>
            <a:ext cx="8701768" cy="344247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What is digital forensics? (TechTarget)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/>
              <a:t>Digital forensics is the application of investigation and analysis techniques to gather and preserve evidence from a particular computing device in a way that is suitable for presentation in a court of law. 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800" dirty="0"/>
              <a:t>The goal of computer forensics is to perform a structured investigation and maintain a documented chain of evidence to find out exactly what happened on a digital device and who was responsible for it.</a:t>
            </a:r>
          </a:p>
          <a:p>
            <a:pPr marL="1200150" lvl="1" indent="-457200" eaLnBrk="1" hangingPunct="1">
              <a:buFont typeface="Arial" charset="0"/>
              <a:buChar char="•"/>
            </a:pPr>
            <a:endParaRPr lang="en-US" sz="20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000" dirty="0"/>
              <a:t>We seek justice for crime victims, such as the heinous attack and killing in NYC of Michael J. Sandy – conviction of perpetrators for hate crimes.</a:t>
            </a:r>
            <a:endParaRPr lang="en-US" sz="1800" dirty="0"/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688572"/>
            <a:ext cx="7585075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b="1" dirty="0"/>
              <a:t>Digital Forensics (DFR) Primer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1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1"/>
          <p:cNvSpPr>
            <a:spLocks noGrp="1"/>
          </p:cNvSpPr>
          <p:nvPr>
            <p:ph idx="1"/>
          </p:nvPr>
        </p:nvSpPr>
        <p:spPr bwMode="auto">
          <a:xfrm>
            <a:off x="779464" y="1430338"/>
            <a:ext cx="4206004" cy="33305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Traditional “dead box” forensics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OS / Filesystem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“Live” System Analysis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Memory Forensics – RAM analysis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Networks Forensics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Wired vs. Wireless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Device and traffic analysis</a:t>
            </a:r>
          </a:p>
          <a:p>
            <a:pPr marL="1200150" lvl="1" indent="-457200" eaLnBrk="1" hangingPunct="1">
              <a:buFont typeface="Arial" charset="0"/>
              <a:buChar char="•"/>
            </a:pPr>
            <a:r>
              <a:rPr lang="en-US" sz="1600" dirty="0"/>
              <a:t>Cloud</a:t>
            </a:r>
            <a:endParaRPr lang="en-US" sz="2000" dirty="0"/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1800" dirty="0"/>
              <a:t>Mobile Devices / IoT Devices / Vehicles / Wearables / …..</a:t>
            </a:r>
          </a:p>
        </p:txBody>
      </p:sp>
      <p:sp>
        <p:nvSpPr>
          <p:cNvPr id="13314" name="Title 2"/>
          <p:cNvSpPr>
            <a:spLocks noGrp="1"/>
          </p:cNvSpPr>
          <p:nvPr>
            <p:ph type="title"/>
          </p:nvPr>
        </p:nvSpPr>
        <p:spPr bwMode="auto">
          <a:xfrm>
            <a:off x="779463" y="738188"/>
            <a:ext cx="7797467" cy="455612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/>
              <a:t>Digital Forensics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AA5CD-34A9-0A5E-345C-AAD7FDAC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78" y="590832"/>
            <a:ext cx="3462014" cy="413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45180"/>
      </p:ext>
    </p:extLst>
  </p:cSld>
  <p:clrMapOvr>
    <a:masterClrMapping/>
  </p:clrMapOvr>
</p:sld>
</file>

<file path=ppt/theme/theme1.xml><?xml version="1.0" encoding="utf-8"?>
<a:theme xmlns:a="http://schemas.openxmlformats.org/drawingml/2006/main" name="sju_brand_v1_140508">
  <a:themeElements>
    <a:clrScheme name="STJ - presentation ">
      <a:dk1>
        <a:srgbClr val="D0202F"/>
      </a:dk1>
      <a:lt1>
        <a:sysClr val="window" lastClr="FFFFFF"/>
      </a:lt1>
      <a:dk2>
        <a:srgbClr val="0D1C2A"/>
      </a:dk2>
      <a:lt2>
        <a:srgbClr val="EEECE1"/>
      </a:lt2>
      <a:accent1>
        <a:srgbClr val="D0202F"/>
      </a:accent1>
      <a:accent2>
        <a:srgbClr val="82828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57585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sju_brand_v1_140508</Template>
  <TotalTime>4905</TotalTime>
  <Words>3194</Words>
  <Application>Microsoft Office PowerPoint</Application>
  <PresentationFormat>On-screen Show (16:9)</PresentationFormat>
  <Paragraphs>318</Paragraphs>
  <Slides>60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Courier New</vt:lpstr>
      <vt:lpstr>sju_brand_v1_140508</vt:lpstr>
      <vt:lpstr> Forensics Workshop: Learn Foundational Crime-Solving Skills and How They Have Solved Cases of Injustices</vt:lpstr>
      <vt:lpstr>Forensics Workshop: Learn Foundational Crime-Solving Skills and How They Have Solved Cases of Injustices</vt:lpstr>
      <vt:lpstr>Denise Dragos, M.S.</vt:lpstr>
      <vt:lpstr>Suzanna Schmeelk, Ed.D.</vt:lpstr>
      <vt:lpstr>St. John’s University - Queens Campus</vt:lpstr>
      <vt:lpstr>St. John’s Cybersecurity Programs </vt:lpstr>
      <vt:lpstr>CCPS Lab Facilities</vt:lpstr>
      <vt:lpstr>Digital Forensics (DFR) Primer</vt:lpstr>
      <vt:lpstr>Digital Forensics</vt:lpstr>
      <vt:lpstr>Digital Evidence- Order of Volatility (RFC 3227, 2002)</vt:lpstr>
      <vt:lpstr>Legal Aspects of Digital Forensics</vt:lpstr>
      <vt:lpstr>Grave Mysteries – Death on the Highway</vt:lpstr>
      <vt:lpstr>PowerPoint Presentation</vt:lpstr>
      <vt:lpstr>Michael Sandy</vt:lpstr>
      <vt:lpstr>Case Overview – 10/8/2006 </vt:lpstr>
      <vt:lpstr>Plumb Beach</vt:lpstr>
      <vt:lpstr>Initial Computer Crimes Response – 10/9/2006</vt:lpstr>
      <vt:lpstr>Live Analysis of Windows Laptop </vt:lpstr>
      <vt:lpstr>Helix Live Memory Acquisition</vt:lpstr>
      <vt:lpstr>Helix Live System Analysis - WFT Processing </vt:lpstr>
      <vt:lpstr>Windows Forensics Toolchest (WFT)</vt:lpstr>
      <vt:lpstr>Live System and Memory Analysis – Exercise – 15 min.</vt:lpstr>
      <vt:lpstr>Exigent Circumstances</vt:lpstr>
      <vt:lpstr>OOL Subpoena Results</vt:lpstr>
      <vt:lpstr>Sheepshead Bay, Brooklyn, NY</vt:lpstr>
      <vt:lpstr>2nd Computer Crimes Response 10/9/2006</vt:lpstr>
      <vt:lpstr>Net Stumbler WIFI Scan</vt:lpstr>
      <vt:lpstr>Network Forensics</vt:lpstr>
      <vt:lpstr>Linksys WRT-54G Wireless AP &amp; Norton AntiVirus</vt:lpstr>
      <vt:lpstr>Teleport Pro Web Scraper</vt:lpstr>
      <vt:lpstr>DHCP Review</vt:lpstr>
      <vt:lpstr>Undercover Chat with FisheyeFox</vt:lpstr>
      <vt:lpstr>Wireshark Packet Analysis</vt:lpstr>
      <vt:lpstr>IEEE OUI Lookup</vt:lpstr>
      <vt:lpstr>MAC Address Randomization</vt:lpstr>
      <vt:lpstr>Network Investigation Exercise – 10/15 min.</vt:lpstr>
      <vt:lpstr>3rd Computer Crimes Response 10/10/2006</vt:lpstr>
      <vt:lpstr>IP Chicken</vt:lpstr>
      <vt:lpstr>Central Ops</vt:lpstr>
      <vt:lpstr>Internet Investigation Exercises 5 min.</vt:lpstr>
      <vt:lpstr>4th Computer Crimes Response 10/10/2006</vt:lpstr>
      <vt:lpstr>‘Smoking Gun’ Laptop Located</vt:lpstr>
      <vt:lpstr>DHCP Table matches Laptop Physical MAC</vt:lpstr>
      <vt:lpstr>Follow-Up Wireless Scan</vt:lpstr>
      <vt:lpstr>Arrests of all Four Participants</vt:lpstr>
      <vt:lpstr>Analysis of Memory Dump – Sandy’s PC</vt:lpstr>
      <vt:lpstr>BinText for Manual Memory Analysis</vt:lpstr>
      <vt:lpstr>Strings.exe for Manual Memory Analysis </vt:lpstr>
      <vt:lpstr>Net Analysis, for Internet History from RAM</vt:lpstr>
      <vt:lpstr>Static Forensic Exam– Sandy’s PC</vt:lpstr>
      <vt:lpstr>Static Forensic Exams, cont.</vt:lpstr>
      <vt:lpstr>Trial 9/10/2007</vt:lpstr>
      <vt:lpstr>Trial Twist</vt:lpstr>
      <vt:lpstr>Convictions and Sentences</vt:lpstr>
      <vt:lpstr>Conclusions / Lessons Learned</vt:lpstr>
      <vt:lpstr>Computer Crime Squad Procedures Modified</vt:lpstr>
      <vt:lpstr>Media Coverage</vt:lpstr>
      <vt:lpstr>PowerPoint Presentation</vt:lpstr>
      <vt:lpstr>IRB-Approved Attendee Survey </vt:lpstr>
      <vt:lpstr>Contact Info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Course Management Tool Faronics: To Teach A Programming Course in Java</dc:title>
  <dc:creator>Testpc</dc:creator>
  <cp:lastModifiedBy>Denise Dragos</cp:lastModifiedBy>
  <cp:revision>211</cp:revision>
  <dcterms:created xsi:type="dcterms:W3CDTF">2016-01-01T18:40:46Z</dcterms:created>
  <dcterms:modified xsi:type="dcterms:W3CDTF">2023-03-18T19:51:38Z</dcterms:modified>
</cp:coreProperties>
</file>